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3" r:id="rId2"/>
    <p:sldId id="264" r:id="rId3"/>
    <p:sldId id="269" r:id="rId4"/>
    <p:sldId id="270" r:id="rId5"/>
    <p:sldId id="266" r:id="rId6"/>
    <p:sldId id="271" r:id="rId7"/>
    <p:sldId id="272" r:id="rId8"/>
    <p:sldId id="273" r:id="rId9"/>
    <p:sldId id="260" r:id="rId10"/>
    <p:sldId id="268" r:id="rId11"/>
    <p:sldId id="261" r:id="rId12"/>
    <p:sldId id="274" r:id="rId13"/>
    <p:sldId id="267" r:id="rId14"/>
    <p:sldId id="257" r:id="rId15"/>
    <p:sldId id="256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48"/>
  </p:normalViewPr>
  <p:slideViewPr>
    <p:cSldViewPr snapToGrid="0">
      <p:cViewPr varScale="1">
        <p:scale>
          <a:sx n="112" d="100"/>
          <a:sy n="112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Test 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Naïve Model</c:v>
                </c:pt>
                <c:pt idx="1">
                  <c:v>Logistic Regression</c:v>
                </c:pt>
                <c:pt idx="2">
                  <c:v>SVM</c:v>
                </c:pt>
                <c:pt idx="3">
                  <c:v>Random Forest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0.18</c:v>
                </c:pt>
                <c:pt idx="1">
                  <c:v>0.18</c:v>
                </c:pt>
                <c:pt idx="2">
                  <c:v>0.16</c:v>
                </c:pt>
                <c:pt idx="3">
                  <c:v>0.2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67"/>
        <c:overlap val="-43"/>
        <c:axId val="-516635920"/>
        <c:axId val="-516633600"/>
      </c:barChart>
      <c:catAx>
        <c:axId val="-5166359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6633600"/>
        <c:crosses val="autoZero"/>
        <c:auto val="1"/>
        <c:lblAlgn val="ctr"/>
        <c:lblOffset val="100"/>
        <c:noMultiLvlLbl val="0"/>
      </c:catAx>
      <c:valAx>
        <c:axId val="-516633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16635920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/>
              <a:t>Classification </a:t>
            </a:r>
            <a:r>
              <a:rPr lang="en-US" sz="2000" dirty="0" smtClean="0"/>
              <a:t>Accuracy (%)</a:t>
            </a:r>
            <a:endParaRPr lang="en-US" sz="20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299074867063045"/>
          <c:y val="0.168200067836142"/>
          <c:w val="0.956367263323686"/>
          <c:h val="0.6553219371116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Sheet1!$D$1</c:f>
              <c:strCache>
                <c:ptCount val="1"/>
                <c:pt idx="0">
                  <c:v>Classification Accuracy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Sheet1!$C$2:$C$11</c:f>
              <c:strCache>
                <c:ptCount val="10"/>
                <c:pt idx="0">
                  <c:v>VGG19 Model</c:v>
                </c:pt>
                <c:pt idx="1">
                  <c:v>VGG19 Model + Top Layers</c:v>
                </c:pt>
                <c:pt idx="2">
                  <c:v>Add dropout</c:v>
                </c:pt>
                <c:pt idx="3">
                  <c:v>Decrease LR rate to 0.001</c:v>
                </c:pt>
                <c:pt idx="4">
                  <c:v>Decrease LR rate to 0.0001</c:v>
                </c:pt>
                <c:pt idx="5">
                  <c:v>Decrease LR rate to 0.00001</c:v>
                </c:pt>
                <c:pt idx="6">
                  <c:v>Decrease batch size</c:v>
                </c:pt>
                <c:pt idx="7">
                  <c:v>Increase batch size</c:v>
                </c:pt>
                <c:pt idx="8">
                  <c:v>Augment Data</c:v>
                </c:pt>
                <c:pt idx="9">
                  <c:v>Add class weights</c:v>
                </c:pt>
              </c:strCache>
            </c:str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23.0</c:v>
                </c:pt>
                <c:pt idx="1">
                  <c:v>33.0</c:v>
                </c:pt>
                <c:pt idx="2">
                  <c:v>30.0</c:v>
                </c:pt>
                <c:pt idx="3">
                  <c:v>34.0</c:v>
                </c:pt>
                <c:pt idx="4">
                  <c:v>37.0</c:v>
                </c:pt>
                <c:pt idx="5">
                  <c:v>36.0</c:v>
                </c:pt>
                <c:pt idx="6">
                  <c:v>37.0</c:v>
                </c:pt>
                <c:pt idx="7">
                  <c:v>36.0</c:v>
                </c:pt>
                <c:pt idx="8">
                  <c:v>30.0</c:v>
                </c:pt>
                <c:pt idx="9">
                  <c:v>36.0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-589317728"/>
        <c:axId val="-589347728"/>
      </c:barChart>
      <c:catAx>
        <c:axId val="-589317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89347728"/>
        <c:crosses val="autoZero"/>
        <c:auto val="1"/>
        <c:lblAlgn val="ctr"/>
        <c:lblOffset val="100"/>
        <c:noMultiLvlLbl val="0"/>
      </c:catAx>
      <c:valAx>
        <c:axId val="-5893477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589317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media/image2.png>
</file>

<file path=ppt/media/image3.png>
</file>

<file path=ppt/media/image4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86819D-0C56-AF43-BECD-9A251E81078F}" type="datetimeFigureOut">
              <a:rPr lang="en-US" smtClean="0"/>
              <a:t>5/3/17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904136-1AF1-7B4A-BC3D-EE2ADC6EB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60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this project, we predict movie genres using traditional machine learning and deep learning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090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Compared the prediction accuracies</a:t>
            </a:r>
            <a:r>
              <a:rPr lang="en-US" baseline="0" dirty="0" smtClean="0"/>
              <a:t>. It turns out that Random Forest performs the best, but only slightly better than other models.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344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scheme 2, we extract TFIDF features from movie overview and remove the PCA step. Reach about 46% accuracy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05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also use deep learning to analyze </a:t>
            </a:r>
            <a:r>
              <a:rPr lang="en-US" baseline="0" dirty="0" smtClean="0"/>
              <a:t>poster images.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394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used</a:t>
            </a:r>
            <a:r>
              <a:rPr lang="en-US" baseline="0" dirty="0" smtClean="0"/>
              <a:t> pre-trained VGG19 model from </a:t>
            </a:r>
            <a:r>
              <a:rPr lang="en-US" baseline="0" dirty="0" err="1" smtClean="0"/>
              <a:t>imagenet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606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We adjust the model and reach a top accuracy 37%.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909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Finally,</a:t>
            </a:r>
            <a:r>
              <a:rPr lang="en-US" baseline="0" dirty="0" smtClean="0"/>
              <a:t> we combine different models we used in an ensemble prediction,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580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smtClean="0"/>
              <a:t>The </a:t>
            </a:r>
            <a:r>
              <a:rPr lang="en-US" baseline="0" dirty="0" smtClean="0"/>
              <a:t>final accuracy </a:t>
            </a:r>
            <a:r>
              <a:rPr lang="en-US" baseline="0" smtClean="0"/>
              <a:t>is about 47%.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42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extract data from IMDB</a:t>
            </a:r>
            <a:r>
              <a:rPr lang="en-US" baseline="0" dirty="0" smtClean="0"/>
              <a:t> and TMDB databases and merge them to meta data We have a number of features: title, overview, cast, director, writers and so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40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motivation</a:t>
            </a:r>
            <a:r>
              <a:rPr lang="en-US" baseline="0" dirty="0" smtClean="0"/>
              <a:t> is to predict the movie genres based on the features in meta data.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2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can</a:t>
            </a:r>
            <a:r>
              <a:rPr lang="en-US" baseline="0" dirty="0" smtClean="0"/>
              <a:t> see one movie may have more than one genre, </a:t>
            </a:r>
            <a:r>
              <a:rPr lang="en-US" dirty="0" smtClean="0"/>
              <a:t>That</a:t>
            </a:r>
            <a:r>
              <a:rPr lang="en-US" baseline="0" dirty="0" smtClean="0"/>
              <a:t> is the first challenge we are facing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04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To address it, we reduce the multi-label problem to multi-class problem.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999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second challeng</a:t>
            </a:r>
            <a:r>
              <a:rPr lang="en-US" baseline="0" dirty="0" smtClean="0"/>
              <a:t>e is the large number of genres, so we only keep genres with over 50 movies.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59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following </a:t>
            </a:r>
            <a:r>
              <a:rPr lang="en-US" dirty="0" err="1" smtClean="0"/>
              <a:t>challengeis</a:t>
            </a:r>
            <a:r>
              <a:rPr lang="en-US" baseline="0" dirty="0" smtClean="0"/>
              <a:t> the </a:t>
            </a:r>
            <a:r>
              <a:rPr lang="en-US" dirty="0" err="1" smtClean="0"/>
              <a:t>Unblanced</a:t>
            </a:r>
            <a:r>
              <a:rPr lang="en-US" baseline="0" dirty="0" smtClean="0"/>
              <a:t> labels. We weight classes in modeling to address it.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30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last challenge</a:t>
            </a:r>
            <a:r>
              <a:rPr lang="en-US" baseline="0" dirty="0" smtClean="0"/>
              <a:t> is the weak correlation between response and predictors. We incorporate poster image and NLP to improve the prediction.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33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traditional machine </a:t>
            </a:r>
            <a:r>
              <a:rPr lang="en-US" dirty="0" err="1" smtClean="0"/>
              <a:t>learing</a:t>
            </a:r>
            <a:r>
              <a:rPr lang="en-US" dirty="0" smtClean="0"/>
              <a:t>, we have two Scheme</a:t>
            </a:r>
            <a:r>
              <a:rPr lang="en-US" baseline="0" dirty="0" smtClean="0"/>
              <a:t>s. In scheme 1 we combine meta data and text data and reduce </a:t>
            </a:r>
            <a:r>
              <a:rPr lang="en-US" baseline="0" dirty="0" err="1" smtClean="0"/>
              <a:t>dimention</a:t>
            </a:r>
            <a:r>
              <a:rPr lang="en-US" baseline="0" dirty="0" smtClean="0"/>
              <a:t> using PCA.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904136-1AF1-7B4A-BC3D-EE2ADC6EB1F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85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263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4542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060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205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343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881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4722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774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268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992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4217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00CB2-BC93-401D-8824-80DB42D95460}" type="datetimeFigureOut">
              <a:rPr lang="en-GB" smtClean="0"/>
              <a:t>03/05/2017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ED124-BAA1-43F3-B205-4D2AF16F6B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9229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chart" Target="../charts/chart1.xml"/><Relationship Id="rId6" Type="http://schemas.openxmlformats.org/officeDocument/2006/relationships/image" Target="../media/image2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2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4.jpeg"/><Relationship Id="rId6" Type="http://schemas.openxmlformats.org/officeDocument/2006/relationships/image" Target="../media/image2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Relationship Id="rId5" Type="http://schemas.openxmlformats.org/officeDocument/2006/relationships/chart" Target="../charts/chart2.xml"/><Relationship Id="rId6" Type="http://schemas.openxmlformats.org/officeDocument/2006/relationships/image" Target="../media/image2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2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2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2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2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3810000"/>
            <a:ext cx="12192000" cy="2038350"/>
          </a:xfrm>
          <a:prstGeom prst="rect">
            <a:avLst/>
          </a:prstGeom>
          <a:solidFill>
            <a:schemeClr val="accent1">
              <a:alpha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 smtClean="0"/>
              <a:t>Predicting Movie Genre through Traditional Machine Learning and Deep Learning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917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83"/>
    </mc:Choice>
    <mc:Fallback>
      <p:transition spd="slow" advTm="81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0070C0"/>
                </a:solidFill>
              </a:rPr>
              <a:t>Traditional Machine Learning </a:t>
            </a:r>
            <a:r>
              <a:rPr lang="en-GB" b="1" dirty="0" smtClean="0">
                <a:solidFill>
                  <a:srgbClr val="0070C0"/>
                </a:solidFill>
              </a:rPr>
              <a:t>Scheme 1</a:t>
            </a:r>
            <a:r>
              <a:rPr lang="en-GB" b="1" dirty="0">
                <a:solidFill>
                  <a:srgbClr val="0070C0"/>
                </a:solidFill>
              </a:rPr>
              <a:t/>
            </a:r>
            <a:br>
              <a:rPr lang="en-GB" b="1" dirty="0">
                <a:solidFill>
                  <a:srgbClr val="0070C0"/>
                </a:solidFill>
              </a:rPr>
            </a:b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68016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Rectangle 4"/>
          <p:cNvSpPr/>
          <p:nvPr/>
        </p:nvSpPr>
        <p:spPr>
          <a:xfrm>
            <a:off x="9258300" y="2028825"/>
            <a:ext cx="1371600" cy="3971925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0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60"/>
    </mc:Choice>
    <mc:Fallback>
      <p:transition spd="slow" advTm="9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Explosion 2 17"/>
          <p:cNvSpPr/>
          <p:nvPr/>
        </p:nvSpPr>
        <p:spPr>
          <a:xfrm>
            <a:off x="8338175" y="2228153"/>
            <a:ext cx="3507698" cy="1268054"/>
          </a:xfrm>
          <a:prstGeom prst="irregularSeal2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9284" y="286147"/>
            <a:ext cx="9144000" cy="1655762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rgbClr val="0070C0"/>
                </a:solidFill>
              </a:rPr>
              <a:t>Traditional Machine Learning: Scheme </a:t>
            </a:r>
            <a:r>
              <a:rPr lang="en-GB" sz="3600" b="1" dirty="0" smtClean="0">
                <a:solidFill>
                  <a:srgbClr val="0070C0"/>
                </a:solidFill>
              </a:rPr>
              <a:t>2</a:t>
            </a:r>
            <a:endParaRPr lang="en-GB" sz="3600" b="1" dirty="0">
              <a:solidFill>
                <a:srgbClr val="0070C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41497" y="1340883"/>
            <a:ext cx="2591881" cy="1013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Plot Summary/Title</a:t>
            </a:r>
            <a:endParaRPr lang="en-GB" sz="2400" b="1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439936" y="2087437"/>
            <a:ext cx="0" cy="774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337283" y="5476951"/>
            <a:ext cx="4205306" cy="101379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Traditional </a:t>
            </a:r>
            <a:r>
              <a:rPr lang="en-GB" sz="2400" b="1" smtClean="0"/>
              <a:t>Machine Learning</a:t>
            </a:r>
            <a:endParaRPr lang="en-GB" b="1" dirty="0"/>
          </a:p>
        </p:txBody>
      </p:sp>
      <p:sp>
        <p:nvSpPr>
          <p:cNvPr id="20" name="Rectangle 19"/>
          <p:cNvSpPr/>
          <p:nvPr/>
        </p:nvSpPr>
        <p:spPr>
          <a:xfrm>
            <a:off x="4387701" y="4155963"/>
            <a:ext cx="2118030" cy="62037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>
                <a:solidFill>
                  <a:schemeClr val="tx1"/>
                </a:solidFill>
              </a:rPr>
              <a:t>Chi2 pre-screen</a:t>
            </a:r>
            <a:endParaRPr lang="en-GB" sz="2400" b="1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>
            <a:stCxn id="20" idx="2"/>
          </p:cNvCxnSpPr>
          <p:nvPr/>
        </p:nvCxnSpPr>
        <p:spPr>
          <a:xfrm flipH="1">
            <a:off x="5439938" y="4776334"/>
            <a:ext cx="6778" cy="6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387700" y="2887909"/>
            <a:ext cx="2299474" cy="8260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err="1" smtClean="0"/>
              <a:t>Tf-Idf</a:t>
            </a:r>
            <a:endParaRPr lang="en-GB" sz="2400" b="1" dirty="0"/>
          </a:p>
        </p:txBody>
      </p:sp>
      <p:cxnSp>
        <p:nvCxnSpPr>
          <p:cNvPr id="24" name="Straight Arrow Connector 23"/>
          <p:cNvCxnSpPr>
            <a:endCxn id="20" idx="0"/>
          </p:cNvCxnSpPr>
          <p:nvPr/>
        </p:nvCxnSpPr>
        <p:spPr>
          <a:xfrm>
            <a:off x="5439937" y="3720752"/>
            <a:ext cx="6779" cy="435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903316" y="2600570"/>
            <a:ext cx="21916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>
                <a:solidFill>
                  <a:schemeClr val="bg1"/>
                </a:solidFill>
              </a:rPr>
              <a:t>Remove PCA!</a:t>
            </a:r>
            <a:endParaRPr lang="en-GB" sz="2800" b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253992" y="5476951"/>
            <a:ext cx="2591881" cy="1013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Accuracy ~46%</a:t>
            </a:r>
            <a:endParaRPr lang="en-GB" sz="2400" b="1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7685089" y="5983846"/>
            <a:ext cx="15260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96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71"/>
    </mc:Choice>
    <mc:Fallback>
      <p:transition spd="slow" advTm="11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91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7"/>
    </mc:Choice>
    <mc:Fallback>
      <p:transition spd="slow" advTm="4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mage result for VGG19 model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55"/>
          <a:stretch/>
        </p:blipFill>
        <p:spPr bwMode="auto">
          <a:xfrm>
            <a:off x="1698623" y="1100137"/>
            <a:ext cx="7559677" cy="5218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906461" y="27225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3600" b="1" dirty="0" smtClean="0">
                <a:solidFill>
                  <a:srgbClr val="0070C0"/>
                </a:solidFill>
              </a:rPr>
              <a:t>Use pre-trained VGG19 deep learning model for predicting genre through movie posters</a:t>
            </a:r>
            <a:endParaRPr lang="en-GB" sz="3600" b="1" dirty="0">
              <a:solidFill>
                <a:srgbClr val="0070C0"/>
              </a:solidFill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402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2"/>
    </mc:Choice>
    <mc:Fallback>
      <p:transition spd="slow" advTm="5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2417" y="271003"/>
            <a:ext cx="10945496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GB" sz="3600" b="1" dirty="0" smtClean="0">
                <a:solidFill>
                  <a:srgbClr val="0070C0"/>
                </a:solidFill>
              </a:rPr>
              <a:t>VGG19 </a:t>
            </a:r>
            <a:r>
              <a:rPr lang="en-GB" sz="3600" b="1" dirty="0">
                <a:solidFill>
                  <a:srgbClr val="0070C0"/>
                </a:solidFill>
              </a:rPr>
              <a:t>CNN </a:t>
            </a:r>
            <a:r>
              <a:rPr lang="en-GB" sz="3600" b="1" dirty="0" smtClean="0">
                <a:solidFill>
                  <a:srgbClr val="0070C0"/>
                </a:solidFill>
              </a:rPr>
              <a:t>– Modification and Hyper-parameter </a:t>
            </a:r>
            <a:r>
              <a:rPr lang="en-GB" sz="3600" b="1" dirty="0">
                <a:solidFill>
                  <a:srgbClr val="0070C0"/>
                </a:solidFill>
              </a:rPr>
              <a:t>tuning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0840747"/>
              </p:ext>
            </p:extLst>
          </p:nvPr>
        </p:nvGraphicFramePr>
        <p:xfrm>
          <a:off x="884420" y="1199213"/>
          <a:ext cx="10178321" cy="4796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Rectangle 5"/>
          <p:cNvSpPr/>
          <p:nvPr/>
        </p:nvSpPr>
        <p:spPr>
          <a:xfrm>
            <a:off x="2113614" y="1873770"/>
            <a:ext cx="1019330" cy="41222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5081665" y="1768839"/>
            <a:ext cx="959371" cy="42272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897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94"/>
    </mc:Choice>
    <mc:Fallback>
      <p:transition spd="slow" advTm="6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16917" y="2425124"/>
            <a:ext cx="1839817" cy="57287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Random Forest</a:t>
            </a:r>
            <a:endParaRPr lang="en-GB" sz="2000" b="1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91330" y="2423285"/>
            <a:ext cx="1839817" cy="57287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Pre-Trained VGG19 CNN</a:t>
            </a:r>
            <a:endParaRPr lang="en-GB" sz="2000" b="1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25629" y="2445320"/>
            <a:ext cx="2197865" cy="57287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Logistic Regression</a:t>
            </a:r>
            <a:endParaRPr lang="en-GB" sz="2000" b="1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29770" y="904798"/>
            <a:ext cx="1839817" cy="572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/>
              <a:t>Metadata</a:t>
            </a:r>
            <a:endParaRPr lang="en-GB" sz="2000" b="1" dirty="0"/>
          </a:p>
        </p:txBody>
      </p:sp>
      <p:sp>
        <p:nvSpPr>
          <p:cNvPr id="8" name="Rectangle 7"/>
          <p:cNvSpPr/>
          <p:nvPr/>
        </p:nvSpPr>
        <p:spPr>
          <a:xfrm>
            <a:off x="7291330" y="891025"/>
            <a:ext cx="1839817" cy="572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/>
              <a:t>Poster Data</a:t>
            </a:r>
            <a:endParaRPr lang="en-GB" sz="2000" b="1" dirty="0"/>
          </a:p>
        </p:txBody>
      </p:sp>
      <p:sp>
        <p:nvSpPr>
          <p:cNvPr id="9" name="Rectangle 8"/>
          <p:cNvSpPr/>
          <p:nvPr/>
        </p:nvSpPr>
        <p:spPr>
          <a:xfrm>
            <a:off x="1225629" y="904798"/>
            <a:ext cx="2197865" cy="572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/>
              <a:t>Plot Summary/Title</a:t>
            </a:r>
            <a:endParaRPr lang="en-GB" sz="2000" b="1" dirty="0"/>
          </a:p>
        </p:txBody>
      </p:sp>
      <p:cxnSp>
        <p:nvCxnSpPr>
          <p:cNvPr id="11" name="Straight Arrow Connector 10"/>
          <p:cNvCxnSpPr>
            <a:stCxn id="8" idx="2"/>
            <a:endCxn id="5" idx="0"/>
          </p:cNvCxnSpPr>
          <p:nvPr/>
        </p:nvCxnSpPr>
        <p:spPr>
          <a:xfrm>
            <a:off x="8211239" y="1463902"/>
            <a:ext cx="0" cy="95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4" idx="0"/>
          </p:cNvCxnSpPr>
          <p:nvPr/>
        </p:nvCxnSpPr>
        <p:spPr>
          <a:xfrm>
            <a:off x="5414791" y="1277535"/>
            <a:ext cx="22035" cy="114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2324561" y="1477674"/>
            <a:ext cx="0" cy="947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324561" y="3010676"/>
            <a:ext cx="0" cy="773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414791" y="3025190"/>
            <a:ext cx="0" cy="773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8211238" y="3032711"/>
            <a:ext cx="6427" cy="7519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1225629" y="3827843"/>
            <a:ext cx="2197865" cy="57287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Prediction</a:t>
            </a:r>
          </a:p>
          <a:p>
            <a:pPr algn="ctr"/>
            <a:r>
              <a:rPr lang="en-GB" sz="1600" b="1" dirty="0" smtClean="0">
                <a:solidFill>
                  <a:schemeClr val="tx1"/>
                </a:solidFill>
              </a:rPr>
              <a:t>(Accuracy : 46%)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516917" y="3827843"/>
            <a:ext cx="1852670" cy="57287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Prediction</a:t>
            </a:r>
          </a:p>
          <a:p>
            <a:pPr algn="ctr"/>
            <a:r>
              <a:rPr lang="en-GB" sz="1600" b="1" dirty="0" smtClean="0">
                <a:solidFill>
                  <a:schemeClr val="tx1"/>
                </a:solidFill>
              </a:rPr>
              <a:t>(Accuracy : 20%)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291330" y="3842541"/>
            <a:ext cx="1852670" cy="57287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Prediction</a:t>
            </a:r>
          </a:p>
          <a:p>
            <a:pPr algn="ctr"/>
            <a:r>
              <a:rPr lang="en-GB" sz="1600" b="1" dirty="0" smtClean="0">
                <a:solidFill>
                  <a:schemeClr val="tx1"/>
                </a:solidFill>
              </a:rPr>
              <a:t>(Accuracy : 37%)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148290" y="4951304"/>
            <a:ext cx="6533002" cy="57287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/>
              <a:t>Model </a:t>
            </a:r>
            <a:r>
              <a:rPr lang="en-GB" sz="2000" b="1" dirty="0" err="1" smtClean="0"/>
              <a:t>Ensembling</a:t>
            </a:r>
            <a:endParaRPr lang="en-GB" sz="2000" b="1" dirty="0" smtClean="0"/>
          </a:p>
          <a:p>
            <a:pPr algn="ctr"/>
            <a:r>
              <a:rPr lang="en-GB" sz="1600" b="1" dirty="0" smtClean="0"/>
              <a:t>(Weighted Probabilities)</a:t>
            </a:r>
            <a:endParaRPr lang="en-GB" sz="1600" b="1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5414791" y="5628044"/>
            <a:ext cx="0" cy="319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4529770" y="5990726"/>
            <a:ext cx="1852670" cy="57287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Final Prediction</a:t>
            </a:r>
          </a:p>
          <a:p>
            <a:pPr algn="ctr"/>
            <a:r>
              <a:rPr lang="en-GB" sz="1600" b="1" dirty="0" smtClean="0">
                <a:solidFill>
                  <a:schemeClr val="tx1"/>
                </a:solidFill>
              </a:rPr>
              <a:t>(Accuracy : 47.2%)</a:t>
            </a:r>
          </a:p>
        </p:txBody>
      </p:sp>
      <p:sp>
        <p:nvSpPr>
          <p:cNvPr id="27" name="Subtitle 2"/>
          <p:cNvSpPr>
            <a:spLocks noGrp="1"/>
          </p:cNvSpPr>
          <p:nvPr>
            <p:ph type="subTitle" idx="1"/>
          </p:nvPr>
        </p:nvSpPr>
        <p:spPr>
          <a:xfrm>
            <a:off x="659568" y="99209"/>
            <a:ext cx="9144000" cy="1655762"/>
          </a:xfrm>
        </p:spPr>
        <p:txBody>
          <a:bodyPr>
            <a:normAutofit/>
          </a:bodyPr>
          <a:lstStyle/>
          <a:p>
            <a:r>
              <a:rPr lang="en-GB" sz="3600" b="1" dirty="0" smtClean="0">
                <a:solidFill>
                  <a:srgbClr val="0070C0"/>
                </a:solidFill>
              </a:rPr>
              <a:t>Final Model Structure</a:t>
            </a:r>
            <a:endParaRPr lang="en-GB" sz="3600" b="1" dirty="0">
              <a:solidFill>
                <a:srgbClr val="0070C0"/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8204194" y="4508989"/>
            <a:ext cx="0" cy="319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324561" y="4473135"/>
            <a:ext cx="0" cy="319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985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46"/>
    </mc:Choice>
    <mc:Fallback>
      <p:transition spd="slow" advTm="5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16917" y="2425124"/>
            <a:ext cx="1839817" cy="57287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Random Forest</a:t>
            </a:r>
            <a:endParaRPr lang="en-GB" sz="2000" b="1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91330" y="2423285"/>
            <a:ext cx="1839817" cy="57287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Pre-Trained VGG19 CNN</a:t>
            </a:r>
            <a:endParaRPr lang="en-GB" sz="2000" b="1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25629" y="2445320"/>
            <a:ext cx="2197865" cy="572877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Logistic Regression</a:t>
            </a:r>
            <a:endParaRPr lang="en-GB" sz="2000" b="1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29770" y="904798"/>
            <a:ext cx="1839817" cy="572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/>
              <a:t>Metadata</a:t>
            </a:r>
            <a:endParaRPr lang="en-GB" sz="2000" b="1" dirty="0"/>
          </a:p>
        </p:txBody>
      </p:sp>
      <p:sp>
        <p:nvSpPr>
          <p:cNvPr id="8" name="Rectangle 7"/>
          <p:cNvSpPr/>
          <p:nvPr/>
        </p:nvSpPr>
        <p:spPr>
          <a:xfrm>
            <a:off x="7291330" y="891025"/>
            <a:ext cx="1839817" cy="572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/>
              <a:t>Poster Data</a:t>
            </a:r>
            <a:endParaRPr lang="en-GB" sz="2000" b="1" dirty="0"/>
          </a:p>
        </p:txBody>
      </p:sp>
      <p:sp>
        <p:nvSpPr>
          <p:cNvPr id="9" name="Rectangle 8"/>
          <p:cNvSpPr/>
          <p:nvPr/>
        </p:nvSpPr>
        <p:spPr>
          <a:xfrm>
            <a:off x="1225629" y="904798"/>
            <a:ext cx="2197865" cy="572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/>
              <a:t>Plot Summary/Title</a:t>
            </a:r>
            <a:endParaRPr lang="en-GB" sz="2000" b="1" dirty="0"/>
          </a:p>
        </p:txBody>
      </p:sp>
      <p:cxnSp>
        <p:nvCxnSpPr>
          <p:cNvPr id="11" name="Straight Arrow Connector 10"/>
          <p:cNvCxnSpPr>
            <a:stCxn id="8" idx="2"/>
            <a:endCxn id="5" idx="0"/>
          </p:cNvCxnSpPr>
          <p:nvPr/>
        </p:nvCxnSpPr>
        <p:spPr>
          <a:xfrm>
            <a:off x="8211239" y="1463902"/>
            <a:ext cx="0" cy="95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4" idx="0"/>
          </p:cNvCxnSpPr>
          <p:nvPr/>
        </p:nvCxnSpPr>
        <p:spPr>
          <a:xfrm>
            <a:off x="5414791" y="1277535"/>
            <a:ext cx="22035" cy="1147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2324561" y="1477674"/>
            <a:ext cx="0" cy="947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324561" y="3010676"/>
            <a:ext cx="0" cy="773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5414791" y="3025190"/>
            <a:ext cx="0" cy="773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8211238" y="3032711"/>
            <a:ext cx="6427" cy="7519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1225629" y="3827843"/>
            <a:ext cx="2197865" cy="57287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Prediction</a:t>
            </a:r>
          </a:p>
          <a:p>
            <a:pPr algn="ctr"/>
            <a:r>
              <a:rPr lang="en-GB" sz="1600" b="1" dirty="0" smtClean="0">
                <a:solidFill>
                  <a:schemeClr val="tx1"/>
                </a:solidFill>
              </a:rPr>
              <a:t>(Accuracy : 46%)</a:t>
            </a:r>
            <a:endParaRPr lang="en-GB" sz="1600" b="1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516917" y="3827843"/>
            <a:ext cx="1852670" cy="57287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Prediction</a:t>
            </a:r>
          </a:p>
          <a:p>
            <a:pPr algn="ctr"/>
            <a:r>
              <a:rPr lang="en-GB" sz="1600" b="1" dirty="0" smtClean="0">
                <a:solidFill>
                  <a:schemeClr val="tx1"/>
                </a:solidFill>
              </a:rPr>
              <a:t>(Accuracy : 20%)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291330" y="3842541"/>
            <a:ext cx="1852670" cy="57287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Prediction</a:t>
            </a:r>
          </a:p>
          <a:p>
            <a:pPr algn="ctr"/>
            <a:r>
              <a:rPr lang="en-GB" sz="1600" b="1" dirty="0" smtClean="0">
                <a:solidFill>
                  <a:schemeClr val="tx1"/>
                </a:solidFill>
              </a:rPr>
              <a:t>(Accuracy : 37%)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148290" y="4951304"/>
            <a:ext cx="6533002" cy="57287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/>
              <a:t>Model </a:t>
            </a:r>
            <a:r>
              <a:rPr lang="en-GB" sz="2000" b="1" dirty="0" err="1" smtClean="0"/>
              <a:t>Ensembling</a:t>
            </a:r>
            <a:endParaRPr lang="en-GB" sz="2000" b="1" dirty="0" smtClean="0"/>
          </a:p>
          <a:p>
            <a:pPr algn="ctr"/>
            <a:r>
              <a:rPr lang="en-GB" sz="1600" b="1" dirty="0" smtClean="0"/>
              <a:t>(Weighted Probabilities)</a:t>
            </a:r>
            <a:endParaRPr lang="en-GB" sz="1600" b="1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5414791" y="5628044"/>
            <a:ext cx="0" cy="319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4529770" y="5990726"/>
            <a:ext cx="1852670" cy="57287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 smtClean="0">
                <a:solidFill>
                  <a:schemeClr val="tx1"/>
                </a:solidFill>
              </a:rPr>
              <a:t>Final Prediction</a:t>
            </a:r>
          </a:p>
          <a:p>
            <a:pPr algn="ctr"/>
            <a:r>
              <a:rPr lang="en-GB" sz="1600" b="1" dirty="0" smtClean="0">
                <a:solidFill>
                  <a:schemeClr val="tx1"/>
                </a:solidFill>
              </a:rPr>
              <a:t>(Accuracy : 47.2%)</a:t>
            </a:r>
          </a:p>
        </p:txBody>
      </p:sp>
      <p:sp>
        <p:nvSpPr>
          <p:cNvPr id="27" name="Subtitle 2"/>
          <p:cNvSpPr>
            <a:spLocks noGrp="1"/>
          </p:cNvSpPr>
          <p:nvPr>
            <p:ph type="subTitle" idx="1"/>
          </p:nvPr>
        </p:nvSpPr>
        <p:spPr>
          <a:xfrm>
            <a:off x="659568" y="99209"/>
            <a:ext cx="9144000" cy="1655762"/>
          </a:xfrm>
        </p:spPr>
        <p:txBody>
          <a:bodyPr>
            <a:normAutofit/>
          </a:bodyPr>
          <a:lstStyle/>
          <a:p>
            <a:r>
              <a:rPr lang="en-GB" sz="3600" b="1" dirty="0" smtClean="0">
                <a:solidFill>
                  <a:srgbClr val="0070C0"/>
                </a:solidFill>
              </a:rPr>
              <a:t>Final Model Structure</a:t>
            </a:r>
            <a:endParaRPr lang="en-GB" sz="3600" b="1" dirty="0">
              <a:solidFill>
                <a:srgbClr val="0070C0"/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8204194" y="4508989"/>
            <a:ext cx="0" cy="319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324561" y="4473135"/>
            <a:ext cx="0" cy="3191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Explosion 2 22"/>
          <p:cNvSpPr/>
          <p:nvPr/>
        </p:nvSpPr>
        <p:spPr>
          <a:xfrm>
            <a:off x="8049719" y="5493182"/>
            <a:ext cx="3507698" cy="1268054"/>
          </a:xfrm>
          <a:prstGeom prst="irregularSeal2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dirty="0" smtClean="0">
                <a:solidFill>
                  <a:schemeClr val="bg1"/>
                </a:solidFill>
              </a:rPr>
              <a:t>~47%</a:t>
            </a:r>
            <a:endParaRPr lang="en-GB" sz="4400" dirty="0">
              <a:solidFill>
                <a:schemeClr val="bg1"/>
              </a:solidFill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662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4"/>
    </mc:Choice>
    <mc:Fallback>
      <p:transition spd="slow" advTm="5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747" y="404735"/>
            <a:ext cx="9144000" cy="890665"/>
          </a:xfrm>
        </p:spPr>
        <p:txBody>
          <a:bodyPr>
            <a:normAutofit/>
          </a:bodyPr>
          <a:lstStyle/>
          <a:p>
            <a:r>
              <a:rPr lang="en-GB" sz="3600" b="1" dirty="0" smtClean="0">
                <a:solidFill>
                  <a:srgbClr val="0070C0"/>
                </a:solidFill>
              </a:rPr>
              <a:t>Data</a:t>
            </a:r>
            <a:endParaRPr lang="en-GB" sz="3600" b="1" dirty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600950" y="2451603"/>
            <a:ext cx="6096000" cy="29238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Helvetica Neue"/>
              </a:rPr>
              <a:t>IMDB </a:t>
            </a:r>
            <a:r>
              <a:rPr lang="en-US" sz="2400" b="1" dirty="0">
                <a:solidFill>
                  <a:srgbClr val="FF0000"/>
                </a:solidFill>
                <a:latin typeface="Helvetica Neue"/>
              </a:rPr>
              <a:t>Data </a:t>
            </a:r>
            <a:r>
              <a:rPr lang="en-US" sz="2400" b="1" dirty="0" smtClean="0">
                <a:solidFill>
                  <a:srgbClr val="FF0000"/>
                </a:solidFill>
                <a:latin typeface="Helvetica Neue"/>
              </a:rPr>
              <a:t>Fields</a:t>
            </a:r>
          </a:p>
          <a:p>
            <a:endParaRPr lang="en-US" sz="20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Director</a:t>
            </a: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Cast</a:t>
            </a: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writer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  <a:endParaRPr lang="en-US" sz="2000" dirty="0" smtClean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rating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  <a:endParaRPr lang="en-US" sz="2000" dirty="0" smtClean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votes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  <a:endParaRPr lang="en-US" sz="2000" dirty="0" smtClean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runtimes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  <a:endParaRPr lang="en-US" sz="2000" dirty="0" smtClean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Genres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036194" y="2362127"/>
            <a:ext cx="6096000" cy="415498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 smtClean="0">
                <a:solidFill>
                  <a:srgbClr val="000000"/>
                </a:solidFill>
                <a:latin typeface="Helvetica Neue"/>
              </a:rPr>
              <a:t>               </a:t>
            </a:r>
            <a:r>
              <a:rPr lang="en-US" sz="2400" b="1" dirty="0" smtClean="0">
                <a:solidFill>
                  <a:srgbClr val="FF0000"/>
                </a:solidFill>
                <a:latin typeface="Helvetica Neue"/>
              </a:rPr>
              <a:t>TMDB </a:t>
            </a:r>
            <a:r>
              <a:rPr lang="en-US" sz="2400" b="1" dirty="0">
                <a:solidFill>
                  <a:srgbClr val="FF0000"/>
                </a:solidFill>
                <a:latin typeface="Helvetica Neue"/>
              </a:rPr>
              <a:t>Data </a:t>
            </a:r>
            <a:r>
              <a:rPr lang="en-US" sz="2400" b="1" dirty="0" smtClean="0">
                <a:solidFill>
                  <a:srgbClr val="FF0000"/>
                </a:solidFill>
                <a:latin typeface="Helvetica Neue"/>
              </a:rPr>
              <a:t>Fields</a:t>
            </a:r>
          </a:p>
          <a:p>
            <a:endParaRPr lang="en-US" sz="20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Adult:</a:t>
            </a: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Budget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  <a:endParaRPr lang="en-US" sz="2000" dirty="0" smtClean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Genres</a:t>
            </a: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Homepage:</a:t>
            </a: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Id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  <a:endParaRPr lang="en-US" sz="2000" dirty="0" smtClean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err="1" smtClean="0">
                <a:solidFill>
                  <a:srgbClr val="000000"/>
                </a:solidFill>
                <a:latin typeface="Helvetica Neue"/>
              </a:rPr>
              <a:t>imdb_id</a:t>
            </a:r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:</a:t>
            </a:r>
          </a:p>
          <a:p>
            <a:r>
              <a:rPr lang="en-US" sz="2000" dirty="0" err="1" smtClean="0">
                <a:solidFill>
                  <a:srgbClr val="000000"/>
                </a:solidFill>
                <a:latin typeface="Helvetica Neue"/>
              </a:rPr>
              <a:t>original_language</a:t>
            </a:r>
            <a:endParaRPr lang="en-US" sz="2000" dirty="0" smtClean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err="1" smtClean="0">
                <a:solidFill>
                  <a:srgbClr val="000000"/>
                </a:solidFill>
                <a:latin typeface="Helvetica Neue"/>
              </a:rPr>
              <a:t>original_title</a:t>
            </a:r>
            <a:endParaRPr lang="en-US" sz="2000" dirty="0" smtClean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Overview</a:t>
            </a:r>
          </a:p>
          <a:p>
            <a:r>
              <a:rPr lang="en-US" sz="2000" dirty="0" smtClean="0">
                <a:solidFill>
                  <a:srgbClr val="000000"/>
                </a:solidFill>
                <a:latin typeface="Helvetica Neue"/>
              </a:rPr>
              <a:t>Popularity</a:t>
            </a:r>
          </a:p>
          <a:p>
            <a:r>
              <a:rPr lang="en-US" sz="2000" dirty="0" err="1" smtClean="0">
                <a:solidFill>
                  <a:srgbClr val="000000"/>
                </a:solidFill>
                <a:latin typeface="Helvetica Neue"/>
              </a:rPr>
              <a:t>poster_path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  <a:endParaRPr lang="en-US" sz="2000" dirty="0" smtClean="0">
              <a:solidFill>
                <a:srgbClr val="000000"/>
              </a:solidFill>
              <a:latin typeface="Helvetica Neue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432747" y="2946903"/>
            <a:ext cx="6096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err="1">
                <a:solidFill>
                  <a:srgbClr val="000000"/>
                </a:solidFill>
                <a:latin typeface="Helvetica Neue"/>
              </a:rPr>
              <a:t>production_companies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Helvetica Neue"/>
              </a:rPr>
              <a:t>production_countries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Helvetica Neue"/>
              </a:rPr>
              <a:t>release_data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</a:p>
          <a:p>
            <a:r>
              <a:rPr lang="en-US" sz="2000" dirty="0">
                <a:solidFill>
                  <a:srgbClr val="000000"/>
                </a:solidFill>
                <a:latin typeface="Helvetica Neue"/>
              </a:rPr>
              <a:t>Revenue: </a:t>
            </a:r>
          </a:p>
          <a:p>
            <a:r>
              <a:rPr lang="en-US" sz="2000" dirty="0">
                <a:solidFill>
                  <a:srgbClr val="000000"/>
                </a:solidFill>
                <a:latin typeface="Helvetica Neue"/>
              </a:rPr>
              <a:t>Runtime: 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Helvetica Neue"/>
              </a:rPr>
              <a:t>spoken_language</a:t>
            </a:r>
            <a:endParaRPr lang="en-US" sz="20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000" dirty="0">
                <a:solidFill>
                  <a:srgbClr val="000000"/>
                </a:solidFill>
                <a:latin typeface="Helvetica Neue"/>
              </a:rPr>
              <a:t>Status</a:t>
            </a:r>
          </a:p>
          <a:p>
            <a:r>
              <a:rPr lang="en-US" sz="2000" dirty="0">
                <a:solidFill>
                  <a:srgbClr val="000000"/>
                </a:solidFill>
                <a:latin typeface="Helvetica Neue"/>
              </a:rPr>
              <a:t>Tagline: </a:t>
            </a:r>
          </a:p>
          <a:p>
            <a:r>
              <a:rPr lang="en-US" sz="2000" dirty="0">
                <a:solidFill>
                  <a:srgbClr val="000000"/>
                </a:solidFill>
                <a:latin typeface="Helvetica Neue"/>
              </a:rPr>
              <a:t>Title: 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Helvetica Neue"/>
              </a:rPr>
              <a:t>vote_average</a:t>
            </a:r>
            <a:r>
              <a:rPr lang="en-US" sz="2000" dirty="0">
                <a:solidFill>
                  <a:srgbClr val="000000"/>
                </a:solidFill>
                <a:latin typeface="Helvetica Neue"/>
              </a:rPr>
              <a:t>: 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Helvetica Neue"/>
              </a:rPr>
              <a:t>vote_count</a:t>
            </a:r>
            <a:endParaRPr lang="en-US" sz="2000" dirty="0">
              <a:solidFill>
                <a:srgbClr val="000000"/>
              </a:solidFill>
              <a:latin typeface="Helvetica Neue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1447" y="977132"/>
            <a:ext cx="11254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 smtClean="0"/>
              <a:t>Connected to IMDB and TMDB databases through APIs and gathered data for 4444 movies including posters. Merged data from both sources through IMDB ids.</a:t>
            </a:r>
            <a:endParaRPr lang="en-GB" sz="2800" b="1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983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63"/>
    </mc:Choice>
    <mc:Fallback>
      <p:transition spd="slow" advTm="11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631" y="136530"/>
            <a:ext cx="5900738" cy="6607166"/>
          </a:xfrm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09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25"/>
    </mc:Choice>
    <mc:Fallback>
      <p:transition spd="slow" advTm="5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0425" y="-7193211"/>
            <a:ext cx="12446794" cy="13936907"/>
          </a:xfrm>
        </p:spPr>
      </p:pic>
      <p:sp>
        <p:nvSpPr>
          <p:cNvPr id="6" name="Rectangle 5"/>
          <p:cNvSpPr/>
          <p:nvPr/>
        </p:nvSpPr>
        <p:spPr>
          <a:xfrm>
            <a:off x="6072189" y="5614989"/>
            <a:ext cx="3143250" cy="112870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829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98"/>
    </mc:Choice>
    <mc:Fallback>
      <p:transition spd="slow" advTm="6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747" y="404735"/>
            <a:ext cx="9144000" cy="1655762"/>
          </a:xfrm>
        </p:spPr>
        <p:txBody>
          <a:bodyPr>
            <a:normAutofit/>
          </a:bodyPr>
          <a:lstStyle/>
          <a:p>
            <a:r>
              <a:rPr lang="en-GB" sz="3600" b="1" dirty="0" smtClean="0">
                <a:solidFill>
                  <a:srgbClr val="0070C0"/>
                </a:solidFill>
              </a:rPr>
              <a:t>Challenges</a:t>
            </a:r>
            <a:endParaRPr lang="en-GB" sz="3600" b="1" dirty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3847" y="1232616"/>
            <a:ext cx="108357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Multi-label problem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 smtClean="0">
                <a:solidFill>
                  <a:srgbClr val="FF0000"/>
                </a:solidFill>
                <a:latin typeface="Helvetica Neue"/>
              </a:rPr>
              <a:t>Solution: 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Reduce to multi-class problem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01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8"/>
    </mc:Choice>
    <mc:Fallback>
      <p:transition spd="slow" advTm="5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747" y="404735"/>
            <a:ext cx="9144000" cy="1655762"/>
          </a:xfrm>
        </p:spPr>
        <p:txBody>
          <a:bodyPr>
            <a:normAutofit/>
          </a:bodyPr>
          <a:lstStyle/>
          <a:p>
            <a:r>
              <a:rPr lang="en-GB" sz="3600" b="1" dirty="0" smtClean="0">
                <a:solidFill>
                  <a:srgbClr val="0070C0"/>
                </a:solidFill>
              </a:rPr>
              <a:t>Challenges</a:t>
            </a:r>
            <a:endParaRPr lang="en-GB" sz="3600" b="1" dirty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3847" y="1232616"/>
            <a:ext cx="1083570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Multi-label problem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 smtClean="0">
                <a:solidFill>
                  <a:srgbClr val="FF0000"/>
                </a:solidFill>
                <a:latin typeface="Helvetica Neue"/>
              </a:rPr>
              <a:t>Solution: 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Reduce to multi-class problem</a:t>
            </a:r>
          </a:p>
          <a:p>
            <a:endParaRPr lang="en-US" sz="24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Large numbers of genres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>
                <a:solidFill>
                  <a:srgbClr val="FF0000"/>
                </a:solidFill>
                <a:latin typeface="Helvetica Neue"/>
              </a:rPr>
              <a:t>Solution: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Keep genres with more than 50 movies</a:t>
            </a:r>
          </a:p>
          <a:p>
            <a:endParaRPr lang="en-US" sz="2400" dirty="0">
              <a:solidFill>
                <a:srgbClr val="000000"/>
              </a:solidFill>
              <a:latin typeface="Helvetica Neue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64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0"/>
    </mc:Choice>
    <mc:Fallback>
      <p:transition spd="slow" advTm="7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747" y="404735"/>
            <a:ext cx="9144000" cy="1655762"/>
          </a:xfrm>
        </p:spPr>
        <p:txBody>
          <a:bodyPr>
            <a:normAutofit/>
          </a:bodyPr>
          <a:lstStyle/>
          <a:p>
            <a:r>
              <a:rPr lang="en-GB" sz="3600" b="1" dirty="0" smtClean="0">
                <a:solidFill>
                  <a:srgbClr val="0070C0"/>
                </a:solidFill>
              </a:rPr>
              <a:t>Challenges</a:t>
            </a:r>
            <a:endParaRPr lang="en-GB" sz="3600" b="1" dirty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3847" y="1232616"/>
            <a:ext cx="1083570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Multi-label problem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 smtClean="0">
                <a:solidFill>
                  <a:srgbClr val="FF0000"/>
                </a:solidFill>
                <a:latin typeface="Helvetica Neue"/>
              </a:rPr>
              <a:t>Solution: 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Reduce to multi-class problem</a:t>
            </a:r>
          </a:p>
          <a:p>
            <a:endParaRPr lang="en-US" sz="24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Helvetica Neue"/>
              </a:rPr>
              <a:t>Large numbers of </a:t>
            </a:r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genres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>
                <a:solidFill>
                  <a:srgbClr val="FF0000"/>
                </a:solidFill>
                <a:latin typeface="Helvetica Neue"/>
              </a:rPr>
              <a:t>Solution: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Keep genres with more than 50 movies</a:t>
            </a:r>
          </a:p>
          <a:p>
            <a:endParaRPr lang="en-US" sz="24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Unbalanced labels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>
                <a:solidFill>
                  <a:srgbClr val="FF0000"/>
                </a:solidFill>
                <a:latin typeface="Helvetica Neue"/>
              </a:rPr>
              <a:t>Solution: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Use class weighting when fitting the models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88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2"/>
    </mc:Choice>
    <mc:Fallback>
      <p:transition spd="slow" advTm="7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747" y="404735"/>
            <a:ext cx="9144000" cy="1655762"/>
          </a:xfrm>
        </p:spPr>
        <p:txBody>
          <a:bodyPr>
            <a:normAutofit/>
          </a:bodyPr>
          <a:lstStyle/>
          <a:p>
            <a:r>
              <a:rPr lang="en-GB" sz="3600" b="1" dirty="0" smtClean="0">
                <a:solidFill>
                  <a:srgbClr val="0070C0"/>
                </a:solidFill>
              </a:rPr>
              <a:t>Challenges</a:t>
            </a:r>
            <a:endParaRPr lang="en-GB" sz="3600" b="1" dirty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03847" y="1232616"/>
            <a:ext cx="1083570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Multi-label problem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 smtClean="0">
                <a:solidFill>
                  <a:srgbClr val="FF0000"/>
                </a:solidFill>
                <a:latin typeface="Helvetica Neue"/>
              </a:rPr>
              <a:t>Solution: 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Reduce to multi-class problem</a:t>
            </a:r>
          </a:p>
          <a:p>
            <a:endParaRPr lang="en-US" sz="24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>
                <a:solidFill>
                  <a:srgbClr val="000000"/>
                </a:solidFill>
                <a:latin typeface="Helvetica Neue"/>
              </a:rPr>
              <a:t>Large numbers of </a:t>
            </a:r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genres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>
                <a:solidFill>
                  <a:srgbClr val="FF0000"/>
                </a:solidFill>
                <a:latin typeface="Helvetica Neue"/>
              </a:rPr>
              <a:t>Solution: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Keep genres with more than 50 movies</a:t>
            </a:r>
          </a:p>
          <a:p>
            <a:endParaRPr lang="en-US" sz="24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Unbalanced labels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>
                <a:solidFill>
                  <a:srgbClr val="FF0000"/>
                </a:solidFill>
                <a:latin typeface="Helvetica Neue"/>
              </a:rPr>
              <a:t>Solution: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Use class weighting when fitting the models</a:t>
            </a:r>
          </a:p>
          <a:p>
            <a:endParaRPr lang="en-US" sz="2400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Weak </a:t>
            </a:r>
            <a:r>
              <a:rPr lang="en-US" sz="2400" b="1" dirty="0">
                <a:solidFill>
                  <a:srgbClr val="000000"/>
                </a:solidFill>
                <a:latin typeface="Helvetica Neue"/>
              </a:rPr>
              <a:t>correlation </a:t>
            </a:r>
            <a:r>
              <a:rPr lang="en-US" sz="2400" b="1" dirty="0" smtClean="0">
                <a:solidFill>
                  <a:srgbClr val="000000"/>
                </a:solidFill>
                <a:latin typeface="Helvetica Neue"/>
              </a:rPr>
              <a:t>between genres and meta data</a:t>
            </a:r>
            <a:endParaRPr lang="en-US" sz="2400" b="1" dirty="0">
              <a:solidFill>
                <a:srgbClr val="000000"/>
              </a:solidFill>
              <a:latin typeface="Helvetica Neue"/>
            </a:endParaRPr>
          </a:p>
          <a:p>
            <a:r>
              <a:rPr lang="en-US" sz="2400" b="1" dirty="0" smtClean="0">
                <a:solidFill>
                  <a:srgbClr val="FF0000"/>
                </a:solidFill>
                <a:latin typeface="Helvetica Neue"/>
              </a:rPr>
              <a:t>Solution: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Use image </a:t>
            </a:r>
            <a:r>
              <a:rPr lang="en-US" sz="2400" dirty="0">
                <a:solidFill>
                  <a:srgbClr val="000000"/>
                </a:solidFill>
                <a:latin typeface="Helvetica Neue"/>
              </a:rPr>
              <a:t>recognition of posters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and </a:t>
            </a:r>
            <a:r>
              <a:rPr lang="en-US" sz="2400" dirty="0">
                <a:solidFill>
                  <a:srgbClr val="000000"/>
                </a:solidFill>
                <a:latin typeface="Helvetica Neue"/>
              </a:rPr>
              <a:t>natural language processing of plot </a:t>
            </a:r>
            <a:r>
              <a:rPr lang="en-US" sz="2400" dirty="0" smtClean="0">
                <a:solidFill>
                  <a:srgbClr val="000000"/>
                </a:solidFill>
                <a:latin typeface="Helvetica Neue"/>
              </a:rPr>
              <a:t>summaries</a:t>
            </a:r>
            <a:endParaRPr lang="en-US" sz="2400" b="0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16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22"/>
    </mc:Choice>
    <mc:Fallback>
      <p:transition spd="slow" advTm="9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747" y="404735"/>
            <a:ext cx="9144000" cy="1655762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rgbClr val="0070C0"/>
                </a:solidFill>
              </a:rPr>
              <a:t>Traditional Machine </a:t>
            </a:r>
            <a:r>
              <a:rPr lang="en-GB" sz="3600" b="1" dirty="0" smtClean="0">
                <a:solidFill>
                  <a:srgbClr val="0070C0"/>
                </a:solidFill>
              </a:rPr>
              <a:t>Learning: Scheme 1</a:t>
            </a:r>
            <a:endParaRPr lang="en-GB" sz="3600" b="1" dirty="0">
              <a:solidFill>
                <a:srgbClr val="0070C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666908" y="1367393"/>
            <a:ext cx="2169645" cy="1013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Metadata</a:t>
            </a:r>
            <a:endParaRPr lang="en-GB" sz="2400" b="1" dirty="0"/>
          </a:p>
        </p:txBody>
      </p:sp>
      <p:sp>
        <p:nvSpPr>
          <p:cNvPr id="9" name="Rectangle 8"/>
          <p:cNvSpPr/>
          <p:nvPr/>
        </p:nvSpPr>
        <p:spPr>
          <a:xfrm>
            <a:off x="5713768" y="1400844"/>
            <a:ext cx="2591881" cy="10137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Plot Summary/Title</a:t>
            </a:r>
            <a:endParaRPr lang="en-GB" sz="2400" b="1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912207" y="2147398"/>
            <a:ext cx="0" cy="774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26" idx="0"/>
          </p:cNvCxnSpPr>
          <p:nvPr/>
        </p:nvCxnSpPr>
        <p:spPr>
          <a:xfrm>
            <a:off x="3741013" y="2195407"/>
            <a:ext cx="10717" cy="1143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2481868" y="5476951"/>
            <a:ext cx="6111140" cy="101379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Traditional Machine Learning Algorithms</a:t>
            </a:r>
            <a:endParaRPr lang="en-GB" b="1" dirty="0"/>
          </a:p>
        </p:txBody>
      </p:sp>
      <p:sp>
        <p:nvSpPr>
          <p:cNvPr id="20" name="Rectangle 19"/>
          <p:cNvSpPr/>
          <p:nvPr/>
        </p:nvSpPr>
        <p:spPr>
          <a:xfrm>
            <a:off x="6139988" y="4215924"/>
            <a:ext cx="1544439" cy="62037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>
                <a:solidFill>
                  <a:schemeClr val="tx1"/>
                </a:solidFill>
              </a:rPr>
              <a:t>PCA</a:t>
            </a:r>
            <a:endParaRPr lang="en-GB" sz="2400" b="1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>
            <a:stCxn id="20" idx="2"/>
          </p:cNvCxnSpPr>
          <p:nvPr/>
        </p:nvCxnSpPr>
        <p:spPr>
          <a:xfrm>
            <a:off x="6912208" y="4836295"/>
            <a:ext cx="0" cy="640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5859971" y="2947870"/>
            <a:ext cx="2299474" cy="8260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err="1" smtClean="0"/>
              <a:t>Vectorized</a:t>
            </a:r>
            <a:r>
              <a:rPr lang="en-GB" sz="2400" b="1" dirty="0" smtClean="0"/>
              <a:t> bag of words</a:t>
            </a:r>
            <a:endParaRPr lang="en-GB" sz="2400" b="1" dirty="0"/>
          </a:p>
        </p:txBody>
      </p:sp>
      <p:cxnSp>
        <p:nvCxnSpPr>
          <p:cNvPr id="24" name="Straight Arrow Connector 23"/>
          <p:cNvCxnSpPr>
            <a:endCxn id="20" idx="0"/>
          </p:cNvCxnSpPr>
          <p:nvPr/>
        </p:nvCxnSpPr>
        <p:spPr>
          <a:xfrm>
            <a:off x="6912207" y="3780713"/>
            <a:ext cx="1" cy="435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2882008" y="3338932"/>
            <a:ext cx="1739443" cy="82609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 smtClean="0"/>
              <a:t>Clean &amp; process</a:t>
            </a:r>
            <a:endParaRPr lang="en-GB" sz="2400" b="1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3751729" y="4185124"/>
            <a:ext cx="19180" cy="1291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902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45"/>
    </mc:Choice>
    <mc:Fallback>
      <p:transition spd="slow" advTm="11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1274</TotalTime>
  <Words>668</Words>
  <Application>Microsoft Macintosh PowerPoint</Application>
  <PresentationFormat>Widescreen</PresentationFormat>
  <Paragraphs>152</Paragraphs>
  <Slides>16</Slides>
  <Notes>16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Calibri Light</vt:lpstr>
      <vt:lpstr>Helvetica Neue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Traditional Machine Learning Scheme 1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Omnicom Media Group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Emre Erdem</dc:creator>
  <cp:lastModifiedBy>雷名</cp:lastModifiedBy>
  <cp:revision>81</cp:revision>
  <dcterms:created xsi:type="dcterms:W3CDTF">2017-04-25T08:42:55Z</dcterms:created>
  <dcterms:modified xsi:type="dcterms:W3CDTF">2017-05-03T14:33:26Z</dcterms:modified>
</cp:coreProperties>
</file>

<file path=docProps/thumbnail.jpeg>
</file>